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7" r:id="rId21"/>
    <p:sldId id="278" r:id="rId22"/>
    <p:sldId id="273" r:id="rId23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ris,Mary Anne" initials="NA" lastIdx="1" clrIdx="0">
    <p:extLst>
      <p:ext uri="{19B8F6BF-5375-455C-9EA6-DF929625EA0E}">
        <p15:presenceInfo xmlns:p15="http://schemas.microsoft.com/office/powerpoint/2012/main" userId="S-1-5-21-1308237860-4193317556-336787646-3220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60" y="96"/>
      </p:cViewPr>
      <p:guideLst>
        <p:guide orient="horz" pos="2152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26T15:39:52.363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122488"/>
            <a:ext cx="7750175" cy="1465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3871913"/>
            <a:ext cx="6381750" cy="1746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273050"/>
            <a:ext cx="2051050" cy="583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03925" cy="583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7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895" y="1366521"/>
            <a:ext cx="7826798" cy="1920087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895" y="3492218"/>
            <a:ext cx="6383020" cy="174610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3895" y="3385933"/>
            <a:ext cx="7826798" cy="15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07" y="2353452"/>
            <a:ext cx="7750810" cy="219212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07" y="4609728"/>
            <a:ext cx="7750810" cy="1494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57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29488" y="4582397"/>
            <a:ext cx="7826798" cy="15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930" y="1667154"/>
            <a:ext cx="4027382" cy="47008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288" y="1667154"/>
            <a:ext cx="4027382" cy="47008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30" y="1670191"/>
            <a:ext cx="3920998" cy="63739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5737" indent="0">
              <a:buNone/>
              <a:defRPr sz="2000" b="1"/>
            </a:lvl2pPr>
            <a:lvl3pPr marL="911474" indent="0">
              <a:buNone/>
              <a:defRPr sz="1800" b="1"/>
            </a:lvl3pPr>
            <a:lvl4pPr marL="1367211" indent="0">
              <a:buNone/>
              <a:defRPr sz="1600" b="1"/>
            </a:lvl4pPr>
            <a:lvl5pPr marL="1822948" indent="0">
              <a:buNone/>
              <a:defRPr sz="1600" b="1"/>
            </a:lvl5pPr>
            <a:lvl6pPr marL="2278685" indent="0">
              <a:buNone/>
              <a:defRPr sz="1600" b="1"/>
            </a:lvl6pPr>
            <a:lvl7pPr marL="2734422" indent="0">
              <a:buNone/>
              <a:defRPr sz="1600" b="1"/>
            </a:lvl7pPr>
            <a:lvl8pPr marL="3190159" indent="0">
              <a:buNone/>
              <a:defRPr sz="1600" b="1"/>
            </a:lvl8pPr>
            <a:lvl9pPr marL="36458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" y="2429369"/>
            <a:ext cx="392099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1672" y="1670191"/>
            <a:ext cx="3920998" cy="63739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5737" indent="0">
              <a:buNone/>
              <a:defRPr sz="2000" b="1"/>
            </a:lvl2pPr>
            <a:lvl3pPr marL="911474" indent="0">
              <a:buNone/>
              <a:defRPr sz="1800" b="1"/>
            </a:lvl3pPr>
            <a:lvl4pPr marL="1367211" indent="0">
              <a:buNone/>
              <a:defRPr sz="1600" b="1"/>
            </a:lvl4pPr>
            <a:lvl5pPr marL="1822948" indent="0">
              <a:buNone/>
              <a:defRPr sz="1600" b="1"/>
            </a:lvl5pPr>
            <a:lvl6pPr marL="2278685" indent="0">
              <a:buNone/>
              <a:defRPr sz="1600" b="1"/>
            </a:lvl6pPr>
            <a:lvl7pPr marL="2734422" indent="0">
              <a:buNone/>
              <a:defRPr sz="1600" b="1"/>
            </a:lvl7pPr>
            <a:lvl8pPr marL="3190159" indent="0">
              <a:buNone/>
              <a:defRPr sz="1600" b="1"/>
            </a:lvl8pPr>
            <a:lvl9pPr marL="36458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1672" y="2429369"/>
            <a:ext cx="392099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3836" y="4030838"/>
            <a:ext cx="4691719" cy="79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789147"/>
            <a:ext cx="2133752" cy="1257198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545" y="789147"/>
            <a:ext cx="5699125" cy="55571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931" y="2122662"/>
            <a:ext cx="2133752" cy="4227898"/>
          </a:xfrm>
        </p:spPr>
        <p:txBody>
          <a:bodyPr/>
          <a:lstStyle>
            <a:lvl1pPr marL="0" indent="0">
              <a:buNone/>
              <a:defRPr sz="1400"/>
            </a:lvl1pPr>
            <a:lvl2pPr marL="455737" indent="0">
              <a:buNone/>
              <a:defRPr sz="1200"/>
            </a:lvl2pPr>
            <a:lvl3pPr marL="911474" indent="0">
              <a:buNone/>
              <a:defRPr sz="1000"/>
            </a:lvl3pPr>
            <a:lvl4pPr marL="1367211" indent="0">
              <a:buNone/>
              <a:defRPr sz="900"/>
            </a:lvl4pPr>
            <a:lvl5pPr marL="1822948" indent="0">
              <a:buNone/>
              <a:defRPr sz="900"/>
            </a:lvl5pPr>
            <a:lvl6pPr marL="2278685" indent="0">
              <a:buNone/>
              <a:defRPr sz="900"/>
            </a:lvl6pPr>
            <a:lvl7pPr marL="2734422" indent="0">
              <a:buNone/>
              <a:defRPr sz="900"/>
            </a:lvl7pPr>
            <a:lvl8pPr marL="3190159" indent="0">
              <a:buNone/>
              <a:defRPr sz="900"/>
            </a:lvl8pPr>
            <a:lvl9pPr marL="36458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0497" y="3566945"/>
            <a:ext cx="5557181" cy="15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7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30" y="789545"/>
            <a:ext cx="2136728" cy="126023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0669" y="835097"/>
            <a:ext cx="5887989" cy="5480084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5737" indent="0">
              <a:buNone/>
              <a:defRPr sz="2800"/>
            </a:lvl2pPr>
            <a:lvl3pPr marL="911474" indent="0">
              <a:buNone/>
              <a:defRPr sz="2400"/>
            </a:lvl3pPr>
            <a:lvl4pPr marL="1367211" indent="0">
              <a:buNone/>
              <a:defRPr sz="2000"/>
            </a:lvl4pPr>
            <a:lvl5pPr marL="1822948" indent="0">
              <a:buNone/>
              <a:defRPr sz="2000"/>
            </a:lvl5pPr>
            <a:lvl6pPr marL="2278685" indent="0">
              <a:buNone/>
              <a:defRPr sz="2000"/>
            </a:lvl6pPr>
            <a:lvl7pPr marL="2734422" indent="0">
              <a:buNone/>
              <a:defRPr sz="2000"/>
            </a:lvl7pPr>
            <a:lvl8pPr marL="3190159" indent="0">
              <a:buNone/>
              <a:defRPr sz="2000"/>
            </a:lvl8pPr>
            <a:lvl9pPr marL="36458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930" y="2125698"/>
            <a:ext cx="2133752" cy="4227102"/>
          </a:xfrm>
        </p:spPr>
        <p:txBody>
          <a:bodyPr/>
          <a:lstStyle>
            <a:lvl1pPr marL="0" indent="0">
              <a:buNone/>
              <a:defRPr sz="1400"/>
            </a:lvl1pPr>
            <a:lvl2pPr marL="455737" indent="0">
              <a:buNone/>
              <a:defRPr sz="1200"/>
            </a:lvl2pPr>
            <a:lvl3pPr marL="911474" indent="0">
              <a:buNone/>
              <a:defRPr sz="1000"/>
            </a:lvl3pPr>
            <a:lvl4pPr marL="1367211" indent="0">
              <a:buNone/>
              <a:defRPr sz="900"/>
            </a:lvl4pPr>
            <a:lvl5pPr marL="1822948" indent="0">
              <a:buNone/>
              <a:defRPr sz="900"/>
            </a:lvl5pPr>
            <a:lvl6pPr marL="2278685" indent="0">
              <a:buNone/>
              <a:defRPr sz="900"/>
            </a:lvl6pPr>
            <a:lvl7pPr marL="2734422" indent="0">
              <a:buNone/>
              <a:defRPr sz="900"/>
            </a:lvl7pPr>
            <a:lvl8pPr marL="3190159" indent="0">
              <a:buNone/>
              <a:defRPr sz="900"/>
            </a:lvl8pPr>
            <a:lvl9pPr marL="36458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985" y="607342"/>
            <a:ext cx="2051685" cy="5845669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930" y="607342"/>
            <a:ext cx="6003078" cy="58456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1025"/>
            <a:ext cx="7750175" cy="13573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895600"/>
            <a:ext cx="7750175" cy="14954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3850"/>
            <a:ext cx="4027487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593850"/>
            <a:ext cx="4027488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28763"/>
            <a:ext cx="40290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2166938"/>
            <a:ext cx="4029075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325" y="1528763"/>
            <a:ext cx="40306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325" y="2166938"/>
            <a:ext cx="4030663" cy="3937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1463"/>
            <a:ext cx="30003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525" y="271463"/>
            <a:ext cx="5097463" cy="5832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3" y="1430338"/>
            <a:ext cx="3000375" cy="4673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525" y="4783138"/>
            <a:ext cx="5470525" cy="563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7525" y="611188"/>
            <a:ext cx="5470525" cy="409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7525" y="5346700"/>
            <a:ext cx="547052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07375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593850"/>
            <a:ext cx="8207375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613" y="6332538"/>
            <a:ext cx="212725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32538"/>
            <a:ext cx="2886075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5738" y="6332538"/>
            <a:ext cx="2127250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6A6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9968"/>
            <a:ext cx="9118600" cy="2277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7" tIns="45574" rIns="91147" bIns="4557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30" y="531425"/>
            <a:ext cx="8206740" cy="986931"/>
          </a:xfrm>
          <a:prstGeom prst="rect">
            <a:avLst/>
          </a:prstGeom>
        </p:spPr>
        <p:txBody>
          <a:bodyPr vert="horz" lIns="91147" tIns="45574" rIns="91147" bIns="455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30" y="1594273"/>
            <a:ext cx="8206740" cy="4858738"/>
          </a:xfrm>
          <a:prstGeom prst="rect">
            <a:avLst/>
          </a:prstGeom>
        </p:spPr>
        <p:txBody>
          <a:bodyPr vert="horz" lIns="91147" tIns="45574" rIns="91147" bIns="45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18600" cy="364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7" tIns="45574" rIns="91147" bIns="455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930" y="18220"/>
            <a:ext cx="2887557" cy="327965"/>
          </a:xfrm>
          <a:prstGeom prst="rect">
            <a:avLst/>
          </a:prstGeom>
        </p:spPr>
        <p:txBody>
          <a:bodyPr vert="horz" lIns="91147" tIns="45574" rIns="91147" bIns="45574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3255DC-CD1F-4381-8657-031D42D108E4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475" y="18220"/>
            <a:ext cx="4103370" cy="327965"/>
          </a:xfrm>
          <a:prstGeom prst="rect">
            <a:avLst/>
          </a:prstGeom>
        </p:spPr>
        <p:txBody>
          <a:bodyPr vert="horz" lIns="91147" tIns="45574" rIns="91147" bIns="45574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8833" y="18220"/>
            <a:ext cx="1063837" cy="327965"/>
          </a:xfrm>
          <a:prstGeom prst="rect">
            <a:avLst/>
          </a:prstGeom>
        </p:spPr>
        <p:txBody>
          <a:bodyPr vert="horz" lIns="91147" tIns="45574" rIns="91147" bIns="45574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461152-FEAA-4AED-9570-239ECEF61B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1474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295" indent="-182295" algn="l" defTabSz="91147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indent="-182295" algn="l" defTabSz="911474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9179" indent="-182295" algn="l" defTabSz="911474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2621" indent="-182295" algn="l" defTabSz="91147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4916" indent="-136721" algn="l" defTabSz="911474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7211" indent="-182295" algn="l" defTabSz="91147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49506" indent="-182295" algn="l" defTabSz="91147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1800" indent="-182295" algn="l" defTabSz="91147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4095" indent="-182295" algn="l" defTabSz="91147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7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74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1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48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85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22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59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96" algn="l" defTabSz="9114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losure.health.ufl.edu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it.ufl.edu/identity/DSA.pdf" TargetMode="External"/><Relationship Id="rId2" Type="http://schemas.openxmlformats.org/officeDocument/2006/relationships/hyperlink" Target="http://privacy.ufl.edu/uf-health-privacy/accounting-for-disclosure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ts.privacy.ufl.edu/" TargetMode="External"/><Relationship Id="rId4" Type="http://schemas.openxmlformats.org/officeDocument/2006/relationships/hyperlink" Target="mailto:IAM-SHANDS-IDM-L@LISTS.UFL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rivacy.ufl.edu/" TargetMode="External"/><Relationship Id="rId2" Type="http://schemas.openxmlformats.org/officeDocument/2006/relationships/hyperlink" Target="http://privacy.ufl.edu/uf-health-privacy/accounting-for-disclosure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rivacy@ufl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88900" indent="0">
              <a:spcAft>
                <a:spcPts val="1260"/>
              </a:spcAft>
            </a:pPr>
            <a:r>
              <a:rPr lang="en-US" spc="-100" dirty="0" smtClean="0">
                <a:solidFill>
                  <a:srgbClr val="006A67"/>
                </a:solidFill>
              </a:rPr>
              <a:t>Disclosure Tracking and</a:t>
            </a:r>
            <a:br>
              <a:rPr lang="en-US" spc="-100" dirty="0" smtClean="0">
                <a:solidFill>
                  <a:srgbClr val="006A67"/>
                </a:solidFill>
              </a:rPr>
            </a:br>
            <a:r>
              <a:rPr lang="en-US" spc="-100" dirty="0" smtClean="0">
                <a:solidFill>
                  <a:srgbClr val="006A67"/>
                </a:solidFill>
              </a:rPr>
              <a:t>Accounting</a:t>
            </a:r>
            <a:endParaRPr lang="en-US" dirty="0">
              <a:solidFill>
                <a:srgbClr val="006A67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68425" y="3871912"/>
            <a:ext cx="6381750" cy="2287587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smtClean="0"/>
              <a:t>Role-Specific HIPAA Training</a:t>
            </a:r>
          </a:p>
          <a:p>
            <a:r>
              <a:rPr lang="en-US" sz="4500" b="1" smtClean="0"/>
              <a:t>Level 3</a:t>
            </a:r>
          </a:p>
          <a:p>
            <a:r>
              <a:rPr lang="en-US" smtClean="0"/>
              <a:t>Presented by:</a:t>
            </a:r>
          </a:p>
          <a:p>
            <a:r>
              <a:rPr lang="en-US" smtClean="0"/>
              <a:t>The UF Privacy Office</a:t>
            </a:r>
          </a:p>
          <a:p>
            <a:endParaRPr lang="en-US" smtClean="0"/>
          </a:p>
          <a:p>
            <a:r>
              <a:rPr lang="en-US" smtClean="0"/>
              <a:t>For personnel authorized to use the University of Florida's web-based Disclosure Tracking System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852" y="1188720"/>
            <a:ext cx="78486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100" indent="0">
              <a:spcAft>
                <a:spcPts val="4200"/>
              </a:spcAft>
            </a:pPr>
            <a:endParaRPr lang="en-US" sz="4500" spc="-100" dirty="0">
              <a:solidFill>
                <a:srgbClr val="006A67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I'm Not Sure or Forget?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in doubt, go ahead and enter the data in the Disclosure Tracking System - it will not hurt to have too much information!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you forget to enter the data, there is no back-up, and so there would be no way to honestly answer a patient’s request for an Accounting - it will definitely hurt to not have enough information!</a:t>
            </a:r>
          </a:p>
          <a:p>
            <a:r>
              <a:rPr lang="en-US" dirty="0" smtClean="0"/>
              <a:t>Data entered late is better than no data at all!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Can Use the System?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authorized users may enter data in the system.</a:t>
            </a:r>
          </a:p>
          <a:p>
            <a:pPr lvl="1"/>
            <a:r>
              <a:rPr lang="en-US" dirty="0"/>
              <a:t>Sometimes you may be instructed by the Privacy Office to enter a disclosure.</a:t>
            </a:r>
          </a:p>
          <a:p>
            <a:pPr lvl="1"/>
            <a:r>
              <a:rPr lang="en-US" dirty="0" smtClean="0"/>
              <a:t>If a disclosure meets the definition for tracking, please enter it in the DTS – do not wait.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Only the Privacy Office may access information in the system and respond to requests for Accountings of Disclosures.</a:t>
            </a:r>
          </a:p>
          <a:p>
            <a:pPr lvl="1"/>
            <a:r>
              <a:rPr lang="en-US" dirty="0" smtClean="0"/>
              <a:t>If you or your clinic/department receive a request for an Accounting of Disclosures, refer the request to the Privacy Office immediately.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system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593850"/>
            <a:ext cx="8207375" cy="46418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access the Disclosure Tracking System:</a:t>
            </a:r>
          </a:p>
          <a:p>
            <a:pPr lvl="1"/>
            <a:r>
              <a:rPr lang="en-US" dirty="0" smtClean="0"/>
              <a:t>Go to:</a:t>
            </a:r>
            <a:r>
              <a:rPr lang="en-US" dirty="0" smtClean="0">
                <a:hlinkClick r:id="rId2"/>
              </a:rPr>
              <a:t> https://dts.privacy.ufl.edu</a:t>
            </a:r>
          </a:p>
          <a:p>
            <a:pPr lvl="1"/>
            <a:r>
              <a:rPr lang="en-US" dirty="0" smtClean="0"/>
              <a:t>Log in using your </a:t>
            </a:r>
            <a:r>
              <a:rPr lang="en-US" dirty="0" err="1" smtClean="0"/>
              <a:t>Gatorlink</a:t>
            </a:r>
            <a:r>
              <a:rPr lang="en-US" dirty="0" smtClean="0"/>
              <a:t> ID and password (Note: If you’re already logged into MyUFL, you may not need to log in to the DTS system.)</a:t>
            </a:r>
          </a:p>
          <a:p>
            <a:pPr lvl="2"/>
            <a:r>
              <a:rPr lang="en-US" b="1" dirty="0" smtClean="0"/>
              <a:t>Note: </a:t>
            </a:r>
            <a:r>
              <a:rPr lang="en-US" dirty="0" smtClean="0"/>
              <a:t>the first screen can take several seconds to appear, so be patient.</a:t>
            </a:r>
          </a:p>
          <a:p>
            <a:pPr lvl="1"/>
            <a:r>
              <a:rPr lang="en-US" dirty="0" smtClean="0"/>
              <a:t>Follow the onscreen directions – see the following slides for more explanations.</a:t>
            </a:r>
          </a:p>
          <a:p>
            <a:pPr lvl="2"/>
            <a:r>
              <a:rPr lang="en-US" dirty="0" smtClean="0"/>
              <a:t>If you wait too long between screens, you may have to “refresh” the screen and re-enter data.</a:t>
            </a:r>
          </a:p>
          <a:p>
            <a:pPr lvl="1"/>
            <a:endParaRPr lang="en-US" dirty="0"/>
          </a:p>
          <a:p>
            <a:r>
              <a:rPr lang="en-US" dirty="0" smtClean="0"/>
              <a:t>Remember, you can always come back to these training slides to refresh your understanding – and you can always call the Privacy Office for assistance.</a:t>
            </a:r>
          </a:p>
          <a:p>
            <a:pPr lvl="1"/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11189" r="4986" b="2545"/>
          <a:stretch/>
        </p:blipFill>
        <p:spPr bwMode="auto">
          <a:xfrm>
            <a:off x="2151151" y="1433644"/>
            <a:ext cx="6163128" cy="51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Enter "By Individual"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99" y="1604600"/>
            <a:ext cx="19851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If you have the patient’s </a:t>
            </a:r>
            <a:r>
              <a:rPr lang="en-US" sz="1700" b="1" dirty="0" smtClean="0"/>
              <a:t>Social Security Number</a:t>
            </a:r>
            <a:r>
              <a:rPr lang="en-US" sz="1700" dirty="0" smtClean="0"/>
              <a:t>, enter it here.</a:t>
            </a:r>
          </a:p>
          <a:p>
            <a:endParaRPr lang="en-US" sz="1700" dirty="0" smtClean="0"/>
          </a:p>
          <a:p>
            <a:r>
              <a:rPr lang="en-US" sz="1700" dirty="0" smtClean="0"/>
              <a:t>Or enter a </a:t>
            </a:r>
            <a:r>
              <a:rPr lang="en-US" sz="1700" b="1" dirty="0" smtClean="0"/>
              <a:t>Medical Record Number</a:t>
            </a:r>
            <a:r>
              <a:rPr lang="en-US" sz="1700" dirty="0" smtClean="0"/>
              <a:t> and indicate the type</a:t>
            </a:r>
          </a:p>
          <a:p>
            <a:endParaRPr lang="en-US" sz="1700" dirty="0"/>
          </a:p>
          <a:p>
            <a:r>
              <a:rPr lang="en-US" sz="1700" dirty="0" smtClean="0"/>
              <a:t>Then click </a:t>
            </a:r>
          </a:p>
          <a:p>
            <a:r>
              <a:rPr lang="en-US" sz="1700" b="1" dirty="0" smtClean="0"/>
              <a:t>Search</a:t>
            </a:r>
          </a:p>
          <a:p>
            <a:endParaRPr lang="en-US" sz="1700" dirty="0"/>
          </a:p>
          <a:p>
            <a:r>
              <a:rPr lang="en-US" sz="1700" dirty="0" smtClean="0"/>
              <a:t>If neither number is known or no match is found, click </a:t>
            </a:r>
            <a:r>
              <a:rPr lang="en-US" sz="1700" b="1" dirty="0" smtClean="0"/>
              <a:t>Search on Name and DOB</a:t>
            </a:r>
            <a:endParaRPr lang="en-US" sz="1700" b="1" dirty="0"/>
          </a:p>
        </p:txBody>
      </p:sp>
      <p:sp>
        <p:nvSpPr>
          <p:cNvPr id="29" name="Oval 28"/>
          <p:cNvSpPr/>
          <p:nvPr/>
        </p:nvSpPr>
        <p:spPr>
          <a:xfrm>
            <a:off x="2730500" y="3736964"/>
            <a:ext cx="1600200" cy="3143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38313" y="4178300"/>
            <a:ext cx="2667000" cy="3619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" name="Straight Arrow Connector 1023"/>
          <p:cNvCxnSpPr>
            <a:endCxn id="29" idx="1"/>
          </p:cNvCxnSpPr>
          <p:nvPr/>
        </p:nvCxnSpPr>
        <p:spPr>
          <a:xfrm>
            <a:off x="1587500" y="2547932"/>
            <a:ext cx="1377344" cy="12350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20059" y="3568700"/>
            <a:ext cx="994560" cy="75088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397500" y="4986332"/>
            <a:ext cx="16764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212244" y="4681532"/>
            <a:ext cx="18230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44700" y="5176832"/>
            <a:ext cx="3276600" cy="10287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Find existing patient…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1678" r="1521" b="2544"/>
          <a:stretch/>
        </p:blipFill>
        <p:spPr bwMode="auto">
          <a:xfrm>
            <a:off x="2425700" y="1587500"/>
            <a:ext cx="6341586" cy="477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0158" y="1663700"/>
            <a:ext cx="19812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If the patient’s ID numbers are not known, or not found in the system, enter the patient’s name, date of birth, and phone number (if known) to try to find a match.</a:t>
            </a:r>
          </a:p>
          <a:p>
            <a:endParaRPr lang="en-US" sz="1700" dirty="0"/>
          </a:p>
          <a:p>
            <a:r>
              <a:rPr lang="en-US" sz="1700" dirty="0" smtClean="0"/>
              <a:t>Click </a:t>
            </a:r>
            <a:r>
              <a:rPr lang="en-US" sz="1700" b="1" dirty="0" smtClean="0"/>
              <a:t>Search</a:t>
            </a:r>
          </a:p>
          <a:p>
            <a:endParaRPr lang="en-US" sz="1700" dirty="0" smtClean="0"/>
          </a:p>
          <a:p>
            <a:r>
              <a:rPr lang="en-US" sz="1700" dirty="0" smtClean="0"/>
              <a:t>This will also start a new disclosure record, if no match is found.</a:t>
            </a:r>
            <a:endParaRPr lang="en-US" sz="17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739900" y="4102100"/>
            <a:ext cx="2819400" cy="609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1188" r="7284" b="1897"/>
          <a:stretch/>
        </p:blipFill>
        <p:spPr bwMode="auto">
          <a:xfrm>
            <a:off x="2122377" y="1517791"/>
            <a:ext cx="6779942" cy="47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44500" y="512185"/>
            <a:ext cx="8206740" cy="986931"/>
          </a:xfrm>
        </p:spPr>
        <p:txBody>
          <a:bodyPr>
            <a:normAutofit/>
          </a:bodyPr>
          <a:lstStyle/>
          <a:p>
            <a:r>
              <a:rPr lang="en-US" dirty="0" smtClean="0"/>
              <a:t>Or, add the patient, if new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2526" y="1499116"/>
            <a:ext cx="18185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If no match is found, you may now add the patient’s ID information as a new entry. Enter all available data for this patient and click </a:t>
            </a:r>
            <a:r>
              <a:rPr lang="en-US" sz="1700" b="1" dirty="0" smtClean="0"/>
              <a:t>Add Patient</a:t>
            </a:r>
            <a:r>
              <a:rPr lang="en-US" sz="1700" dirty="0" smtClean="0"/>
              <a:t>.</a:t>
            </a:r>
          </a:p>
          <a:p>
            <a:endParaRPr lang="en-US" sz="1700" dirty="0" smtClean="0"/>
          </a:p>
          <a:p>
            <a:endParaRPr lang="en-US" sz="1700" dirty="0"/>
          </a:p>
          <a:p>
            <a:r>
              <a:rPr lang="en-US" sz="1700" dirty="0" smtClean="0"/>
              <a:t>If you are certain the patient already has an entry, you can </a:t>
            </a:r>
            <a:r>
              <a:rPr lang="en-US" sz="1700" b="1" dirty="0" smtClean="0"/>
              <a:t>Cancel </a:t>
            </a:r>
            <a:r>
              <a:rPr lang="en-US" sz="1700" dirty="0" smtClean="0"/>
              <a:t>to begin a new search.</a:t>
            </a:r>
            <a:endParaRPr lang="en-US" sz="17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20265" y="5385316"/>
            <a:ext cx="3962400" cy="685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58991" y="4013716"/>
            <a:ext cx="2999674" cy="13716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21" y="520700"/>
            <a:ext cx="8534400" cy="9874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Step 3: Review </a:t>
            </a:r>
            <a:r>
              <a:rPr lang="en-US" sz="4000" dirty="0"/>
              <a:t>the </a:t>
            </a:r>
            <a:r>
              <a:rPr lang="en-US" sz="4000" dirty="0" smtClean="0"/>
              <a:t>Data Entered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1530" r="7850" b="2278"/>
          <a:stretch/>
        </p:blipFill>
        <p:spPr bwMode="auto">
          <a:xfrm>
            <a:off x="1968500" y="1587500"/>
            <a:ext cx="6620139" cy="46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" y="1587500"/>
            <a:ext cx="1828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Review your entries to Add the patient or ensure a match.  Then choose </a:t>
            </a:r>
            <a:r>
              <a:rPr lang="en-US" sz="1700" b="1" dirty="0" smtClean="0"/>
              <a:t>Select and Enter Disclosure </a:t>
            </a:r>
            <a:r>
              <a:rPr lang="en-US" sz="1700" dirty="0" smtClean="0"/>
              <a:t>to continue.</a:t>
            </a:r>
          </a:p>
          <a:p>
            <a:endParaRPr lang="en-US" sz="1700" dirty="0"/>
          </a:p>
          <a:p>
            <a:r>
              <a:rPr lang="en-US" sz="1700" dirty="0" smtClean="0"/>
              <a:t>If anything is incorrect, use the  </a:t>
            </a:r>
            <a:r>
              <a:rPr lang="en-US" sz="1700" b="1" dirty="0" smtClean="0"/>
              <a:t>Edit this Record</a:t>
            </a:r>
            <a:r>
              <a:rPr lang="en-US" sz="1700" dirty="0" smtClean="0"/>
              <a:t> button to make corrections.</a:t>
            </a:r>
            <a:endParaRPr lang="en-US" sz="17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63700" y="4860211"/>
            <a:ext cx="6172200" cy="76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35900" y="3111500"/>
            <a:ext cx="0" cy="182491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06500" y="3949700"/>
            <a:ext cx="2743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Enter disclosure data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11261" r="3542" b="1599"/>
          <a:stretch/>
        </p:blipFill>
        <p:spPr bwMode="auto">
          <a:xfrm>
            <a:off x="2039356" y="1587500"/>
            <a:ext cx="6840501" cy="486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6300" y="5064125"/>
            <a:ext cx="129540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</a:rPr>
              <a:t>Sally C. </a:t>
            </a:r>
            <a:r>
              <a:rPr lang="en-US" sz="600" dirty="0" err="1" smtClean="0">
                <a:solidFill>
                  <a:schemeClr val="tx1"/>
                </a:solidFill>
              </a:rPr>
              <a:t>Tuit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47" y="1663700"/>
            <a:ext cx="16764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Enter all information known about the disclosure.</a:t>
            </a:r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 smtClean="0"/>
              <a:t>Be sure to hold the </a:t>
            </a:r>
            <a:r>
              <a:rPr lang="en-US" sz="1700" b="1" dirty="0" smtClean="0"/>
              <a:t>Ctrl</a:t>
            </a:r>
            <a:r>
              <a:rPr lang="en-US" sz="1700" dirty="0" smtClean="0"/>
              <a:t> button to select more than one type of </a:t>
            </a:r>
            <a:r>
              <a:rPr lang="en-US" sz="1700" b="1" dirty="0" smtClean="0"/>
              <a:t>Health Information Disclosed</a:t>
            </a:r>
            <a:r>
              <a:rPr lang="en-US" sz="1700" dirty="0" smtClean="0"/>
              <a:t>. </a:t>
            </a:r>
          </a:p>
          <a:p>
            <a:endParaRPr lang="en-US" sz="1700" dirty="0"/>
          </a:p>
          <a:p>
            <a:r>
              <a:rPr lang="en-US" sz="1700" dirty="0" smtClean="0"/>
              <a:t>When all available data is entered, click </a:t>
            </a:r>
            <a:r>
              <a:rPr lang="en-US" sz="1700" b="1" dirty="0"/>
              <a:t>Submit</a:t>
            </a:r>
            <a:r>
              <a:rPr lang="en-US" sz="1700" dirty="0"/>
              <a:t>.</a:t>
            </a:r>
          </a:p>
          <a:p>
            <a:endParaRPr lang="en-US" sz="17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86835" y="4330700"/>
            <a:ext cx="2057400" cy="5787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206500" y="5473700"/>
            <a:ext cx="3152553" cy="8073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5: Confirm and submit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11529" r="4874" b="2747"/>
          <a:stretch/>
        </p:blipFill>
        <p:spPr bwMode="auto">
          <a:xfrm>
            <a:off x="2099685" y="1587500"/>
            <a:ext cx="657356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1981" y="3263900"/>
            <a:ext cx="129540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dirty="0" smtClean="0">
                <a:solidFill>
                  <a:schemeClr val="tx1"/>
                </a:solidFill>
              </a:rPr>
              <a:t>Sally C. </a:t>
            </a:r>
            <a:r>
              <a:rPr lang="en-US" sz="600" dirty="0" err="1" smtClean="0">
                <a:solidFill>
                  <a:schemeClr val="tx1"/>
                </a:solidFill>
              </a:rPr>
              <a:t>Tuit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30" y="1739900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again, review the information you have entered, and if all is correct, click </a:t>
            </a:r>
            <a:r>
              <a:rPr lang="en-US" b="1" dirty="0" smtClean="0"/>
              <a:t>Submit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corrections are needed, use the </a:t>
            </a:r>
            <a:r>
              <a:rPr lang="en-US" b="1" dirty="0" smtClean="0"/>
              <a:t>Edit this Record </a:t>
            </a:r>
            <a:r>
              <a:rPr lang="en-US" dirty="0" smtClean="0"/>
              <a:t>button.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Finished!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1530" r="3923" b="1843"/>
          <a:stretch/>
        </p:blipFill>
        <p:spPr bwMode="auto">
          <a:xfrm>
            <a:off x="1929738" y="1601381"/>
            <a:ext cx="669587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00" y="1753781"/>
            <a:ext cx="1676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Make your selection on this screen: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Continue</a:t>
            </a:r>
            <a:r>
              <a:rPr lang="en-US" sz="1700" dirty="0" smtClean="0"/>
              <a:t> entering disclosures,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/>
              <a:t>Logout</a:t>
            </a:r>
            <a:r>
              <a:rPr lang="en-US" sz="1700" dirty="0" smtClean="0"/>
              <a:t> of the DTS.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92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begin...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must be a designated user of the UF Disclosure Tracking System - that is, your department or clinic  has authorized you to enter data into this system.</a:t>
            </a:r>
          </a:p>
          <a:p>
            <a:r>
              <a:rPr lang="en-US" dirty="0" smtClean="0"/>
              <a:t>You are ready to begin if:</a:t>
            </a:r>
          </a:p>
          <a:p>
            <a:pPr lvl="1"/>
            <a:r>
              <a:rPr lang="en-US" dirty="0" smtClean="0"/>
              <a:t>You have completed:</a:t>
            </a:r>
          </a:p>
          <a:p>
            <a:pPr lvl="2"/>
            <a:r>
              <a:rPr lang="en-US" dirty="0" smtClean="0"/>
              <a:t>HIPAA &amp; Privacy - General Awareness Training</a:t>
            </a:r>
          </a:p>
          <a:p>
            <a:pPr lvl="2"/>
            <a:r>
              <a:rPr lang="en-US" dirty="0" smtClean="0"/>
              <a:t>Notice of Privacy Practices Training</a:t>
            </a:r>
          </a:p>
          <a:p>
            <a:pPr lvl="1"/>
            <a:r>
              <a:rPr lang="en-US" dirty="0" smtClean="0"/>
              <a:t>You have read through the Operational Guidelines for Health Information (on this website) or</a:t>
            </a:r>
          </a:p>
          <a:p>
            <a:pPr lvl="1"/>
            <a:r>
              <a:rPr lang="en-US" dirty="0" smtClean="0"/>
              <a:t>You attended the class for: HIPAA Level 2 - Privacy Policies and Procedures (mostly UFP staff)</a:t>
            </a:r>
          </a:p>
          <a:p>
            <a:r>
              <a:rPr lang="en-US" dirty="0" smtClean="0"/>
              <a:t>If you have not completed these, do not continue with this tutorial until all requirements are met!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Congratulations! You have completed the training.</a:t>
            </a:r>
          </a:p>
          <a:p>
            <a:endParaRPr lang="en-US" dirty="0" smtClean="0"/>
          </a:p>
          <a:p>
            <a:r>
              <a:rPr lang="en-US" dirty="0" smtClean="0"/>
              <a:t>Complete the Application for Access form and have your supervisor approve it. The link to the form is available at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://privacy.ufl.edu/uf-health-privacy/accounting-for-disclosures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Email the completed Application for Access form to your Department Security Administrator (DSA).  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For list of current UF DSAs, see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files.it.ufl.edu/identity/DSA.pdf</a:t>
            </a:r>
            <a:r>
              <a:rPr lang="en-US" sz="2400" dirty="0" smtClean="0"/>
              <a:t>.  </a:t>
            </a:r>
            <a:endParaRPr lang="en-US" sz="2400" dirty="0"/>
          </a:p>
          <a:p>
            <a:pPr lvl="1"/>
            <a:r>
              <a:rPr lang="en-US" sz="2400" dirty="0" err="1" smtClean="0"/>
              <a:t>UFHealth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UFHealth</a:t>
            </a:r>
            <a:r>
              <a:rPr lang="en-US" sz="2400" dirty="0" smtClean="0"/>
              <a:t> Jacksonville </a:t>
            </a:r>
            <a:r>
              <a:rPr lang="en-US" sz="2400" dirty="0" smtClean="0"/>
              <a:t>personnel </a:t>
            </a:r>
            <a:r>
              <a:rPr lang="en-US" sz="2400" dirty="0" smtClean="0"/>
              <a:t>should email the form to </a:t>
            </a:r>
            <a:r>
              <a:rPr lang="en-US" sz="2400" dirty="0" smtClean="0">
                <a:hlinkClick r:id="rId4"/>
              </a:rPr>
              <a:t>IAM-SHANDS-IDM-L@LISTS.UFL.EDU</a:t>
            </a:r>
            <a:r>
              <a:rPr lang="en-US" sz="2400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You will receive a confirmation email from the Privacy Office once you are an approved DTS User.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Log into the DTS </a:t>
            </a:r>
            <a:r>
              <a:rPr lang="en-US" dirty="0"/>
              <a:t>at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://dts.privacy.ufl.edu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.  </a:t>
            </a:r>
            <a:r>
              <a:rPr lang="en-US" u="sng" dirty="0" smtClean="0"/>
              <a:t>This link will first require you to authenticate your GatorLink account. You will then be directed to the Disclosure Tracking System.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Questions?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 the Privacy Office website for more information and additional resources about the </a:t>
            </a:r>
            <a:r>
              <a:rPr lang="en-US" dirty="0"/>
              <a:t>DTS at  </a:t>
            </a:r>
            <a:r>
              <a:rPr lang="en-US" dirty="0">
                <a:hlinkClick r:id="rId2"/>
              </a:rPr>
              <a:t>http://privacy.ufl.edu/uf-health-privacy/accounting-for-disclosures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Accounting for Disclosures policy is available at </a:t>
            </a:r>
            <a:r>
              <a:rPr lang="en-US" dirty="0" smtClean="0">
                <a:hlinkClick r:id="rId3"/>
              </a:rPr>
              <a:t>privacy.ufl.edu</a:t>
            </a:r>
            <a:r>
              <a:rPr lang="en-US" dirty="0" smtClean="0"/>
              <a:t> &gt; UF Health Privacy &gt; Policies &amp; Procedures &gt; Operational Guidelines – Health &gt; Open the Word document and scroll down to ‘4.7. Patient’s Rights: Accounting for Disclosures.’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you have questions or concerns, call the Privacy Office at 352-273-1212, or email us: </a:t>
            </a:r>
            <a:r>
              <a:rPr lang="en-US" dirty="0" smtClean="0">
                <a:hlinkClick r:id="rId4"/>
              </a:rPr>
              <a:t>privacy@ufl.edu</a:t>
            </a:r>
            <a:r>
              <a:rPr lang="en-US" dirty="0" smtClean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state and federal laws require UF to be able to “give an accounting” – to make a complete list – of all disclosures of a patient’s health information, if asked to do so.</a:t>
            </a:r>
          </a:p>
          <a:p>
            <a:pPr lvl="1"/>
            <a:r>
              <a:rPr lang="en-US" u="sng" dirty="0" smtClean="0"/>
              <a:t>All disclosures </a:t>
            </a:r>
            <a:r>
              <a:rPr lang="en-US" dirty="0" smtClean="0"/>
              <a:t>means any “release, transfer, provision of access to, or divulging in any other manner, of information to persons or organizations outside of the entity holding the information.”</a:t>
            </a:r>
          </a:p>
          <a:p>
            <a:pPr lvl="1"/>
            <a:r>
              <a:rPr lang="en-US" dirty="0" smtClean="0"/>
              <a:t>There are a few </a:t>
            </a:r>
            <a:r>
              <a:rPr lang="en-US" u="sng" dirty="0" smtClean="0"/>
              <a:t>exceptions</a:t>
            </a:r>
            <a:r>
              <a:rPr lang="en-US" dirty="0" smtClean="0"/>
              <a:t> to that definition:</a:t>
            </a:r>
          </a:p>
          <a:p>
            <a:pPr lvl="2"/>
            <a:r>
              <a:rPr lang="en-US" dirty="0" smtClean="0"/>
              <a:t>Disclosures made directly to the patient;</a:t>
            </a:r>
          </a:p>
          <a:p>
            <a:pPr lvl="2"/>
            <a:r>
              <a:rPr lang="en-US" dirty="0"/>
              <a:t>Disclosures that were authorized by the </a:t>
            </a:r>
            <a:r>
              <a:rPr lang="en-US" dirty="0" smtClean="0"/>
              <a:t>patient;</a:t>
            </a:r>
            <a:endParaRPr lang="en-US" dirty="0"/>
          </a:p>
          <a:p>
            <a:pPr lvl="2"/>
            <a:r>
              <a:rPr lang="en-US" dirty="0" smtClean="0"/>
              <a:t>Disclosures made to others solely for treatment of the patient; </a:t>
            </a:r>
          </a:p>
          <a:p>
            <a:pPr lvl="2"/>
            <a:r>
              <a:rPr lang="en-US" dirty="0" smtClean="0"/>
              <a:t>Disclosures within UF to carry out health care business operations.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So, if a Patient asks...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... for a list of all disclosures of her personal health information, UF must provide such a list within 60 days of receiving the written request.</a:t>
            </a:r>
          </a:p>
          <a:p>
            <a:r>
              <a:rPr lang="en-US" dirty="0" smtClean="0"/>
              <a:t>This list would only include disclosures that the patient does not already know about – that is, disclosures:</a:t>
            </a:r>
          </a:p>
          <a:p>
            <a:pPr lvl="1"/>
            <a:r>
              <a:rPr lang="en-US" dirty="0" smtClean="0"/>
              <a:t>Not made directly to the patient </a:t>
            </a:r>
          </a:p>
          <a:p>
            <a:pPr lvl="1"/>
            <a:r>
              <a:rPr lang="en-US" dirty="0" smtClean="0"/>
              <a:t>Not authorized by the patient;</a:t>
            </a:r>
          </a:p>
          <a:p>
            <a:pPr lvl="1"/>
            <a:r>
              <a:rPr lang="en-US" dirty="0" smtClean="0"/>
              <a:t>Not related to providing treatment for the patient;</a:t>
            </a:r>
          </a:p>
          <a:p>
            <a:pPr lvl="1"/>
            <a:r>
              <a:rPr lang="en-US" dirty="0" smtClean="0"/>
              <a:t>Not used by UF for internal health care operations.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disclosures?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You may be asking, “What kind of disclosures would UF make that patients may not know about?”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There are actually several kinds of these disclosures; they include: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Mandatory disclosures </a:t>
            </a:r>
            <a:r>
              <a:rPr lang="en-US" u="sng" dirty="0" smtClean="0"/>
              <a:t>required by law</a:t>
            </a:r>
            <a:r>
              <a:rPr lang="en-US" dirty="0" smtClean="0"/>
              <a:t>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Reporting suspected abuse or neglect to the Abuse Hotline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Reporting adverse drug reactions to the FDA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Reporting injuries inflicted during a crime to the police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Some researchers are authorized to make limited disclosures for </a:t>
            </a:r>
            <a:r>
              <a:rPr lang="en-US" u="sng" dirty="0" smtClean="0"/>
              <a:t>research</a:t>
            </a:r>
            <a:r>
              <a:rPr lang="en-US" dirty="0" smtClean="0"/>
              <a:t>, under a Waiver of Authorization.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And </a:t>
            </a:r>
            <a:r>
              <a:rPr lang="en-US" u="sng" dirty="0" smtClean="0"/>
              <a:t>accidental or illegal </a:t>
            </a:r>
            <a:r>
              <a:rPr lang="en-US" dirty="0" smtClean="0"/>
              <a:t>disclosures, once discovered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If you would like more examples, a complete list is on this website.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track these disclosures?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HIPAA began, these disclosures were tracked on a paper form kept in the patient's paper chart.</a:t>
            </a:r>
          </a:p>
          <a:p>
            <a:r>
              <a:rPr lang="en-US" dirty="0" smtClean="0"/>
              <a:t>Now, many disclosures are tracked in the patient’s electronic health record, either automatically, or by manual entries.  </a:t>
            </a:r>
          </a:p>
          <a:p>
            <a:r>
              <a:rPr lang="en-US" dirty="0" smtClean="0"/>
              <a:t>All other disclosures must be manually entered in UF's on-line database – the DTS – Disclosure Tracking System</a:t>
            </a:r>
          </a:p>
          <a:p>
            <a:r>
              <a:rPr lang="en-US" dirty="0" smtClean="0"/>
              <a:t>Disclosures should be entered:</a:t>
            </a:r>
          </a:p>
          <a:p>
            <a:pPr lvl="1"/>
            <a:r>
              <a:rPr lang="en-US" dirty="0" smtClean="0"/>
              <a:t>By the clinic or department that made the disclosure,</a:t>
            </a:r>
          </a:p>
          <a:p>
            <a:pPr lvl="1"/>
            <a:r>
              <a:rPr lang="en-US" dirty="0" smtClean="0"/>
              <a:t>At or as close to the time of disclosure as possible. (Don't save up multiple disclosures and enter them all at once!)</a:t>
            </a:r>
          </a:p>
          <a:p>
            <a:r>
              <a:rPr lang="en-US" dirty="0" smtClean="0"/>
              <a:t>The information is then held in the database for at least six years.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Kind of Data?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Tracking System will ask you to enter:</a:t>
            </a:r>
          </a:p>
          <a:p>
            <a:pPr lvl="1"/>
            <a:r>
              <a:rPr lang="en-US" dirty="0" smtClean="0"/>
              <a:t>The patient's name and other identifying information</a:t>
            </a:r>
          </a:p>
          <a:p>
            <a:pPr lvl="1"/>
            <a:r>
              <a:rPr lang="en-US" dirty="0" smtClean="0"/>
              <a:t>The date of the disclosure</a:t>
            </a:r>
          </a:p>
          <a:p>
            <a:pPr lvl="1"/>
            <a:r>
              <a:rPr lang="en-US" dirty="0" smtClean="0"/>
              <a:t>The person or entity that received the information and their address (if known)</a:t>
            </a:r>
          </a:p>
          <a:p>
            <a:r>
              <a:rPr lang="en-US" dirty="0" smtClean="0"/>
              <a:t>The system will give you choices for:</a:t>
            </a:r>
          </a:p>
          <a:p>
            <a:pPr lvl="1"/>
            <a:r>
              <a:rPr lang="en-US" dirty="0" smtClean="0"/>
              <a:t>The type of information disclosed</a:t>
            </a:r>
          </a:p>
          <a:p>
            <a:pPr lvl="1"/>
            <a:r>
              <a:rPr lang="en-US" dirty="0" smtClean="0"/>
              <a:t>The purpose of the disclosure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NOT to Track...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enter: </a:t>
            </a:r>
          </a:p>
          <a:p>
            <a:pPr lvl="1"/>
            <a:r>
              <a:rPr lang="en-US" dirty="0" smtClean="0"/>
              <a:t>Disclosures made to insurance companies for billing purposes.</a:t>
            </a:r>
          </a:p>
          <a:p>
            <a:pPr lvl="1"/>
            <a:r>
              <a:rPr lang="en-US" dirty="0" smtClean="0"/>
              <a:t>Disclosures made to the Health Department about :</a:t>
            </a:r>
          </a:p>
          <a:p>
            <a:pPr lvl="2"/>
            <a:r>
              <a:rPr lang="en-US" dirty="0" smtClean="0"/>
              <a:t>Communicable diseases </a:t>
            </a:r>
          </a:p>
          <a:p>
            <a:pPr lvl="2"/>
            <a:r>
              <a:rPr lang="en-US" dirty="0" smtClean="0"/>
              <a:t>Immunizations/vaccinations </a:t>
            </a:r>
          </a:p>
          <a:p>
            <a:pPr lvl="1"/>
            <a:r>
              <a:rPr lang="en-US" dirty="0"/>
              <a:t>Disclosures made to </a:t>
            </a:r>
            <a:r>
              <a:rPr lang="en-US" dirty="0" smtClean="0"/>
              <a:t>the Cancer </a:t>
            </a:r>
            <a:r>
              <a:rPr lang="en-US" dirty="0"/>
              <a:t>Registry </a:t>
            </a:r>
            <a:r>
              <a:rPr lang="en-US" dirty="0" smtClean="0"/>
              <a:t>about new or recurring Cancer cases</a:t>
            </a:r>
          </a:p>
          <a:p>
            <a:endParaRPr lang="en-US" dirty="0" smtClean="0"/>
          </a:p>
          <a:p>
            <a:r>
              <a:rPr lang="en-US" dirty="0" smtClean="0"/>
              <a:t>These disclosures are authorized by the patient when they sign the Consent for Treatment.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what NOT to Track...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include verbal disclosures made to a patient's family members or friends who are directly involved in the patient's care.</a:t>
            </a:r>
          </a:p>
          <a:p>
            <a:r>
              <a:rPr lang="en-US" dirty="0" smtClean="0"/>
              <a:t>Do not include attorney requests for records for which the patient has signed an authorization.</a:t>
            </a:r>
          </a:p>
          <a:p>
            <a:r>
              <a:rPr lang="en-US" dirty="0" smtClean="0"/>
              <a:t>Do not include disclosures of “de-identified” health information or data included in officially sanctioned limited data sets.</a:t>
            </a:r>
          </a:p>
          <a:p>
            <a:pPr lvl="1"/>
            <a:r>
              <a:rPr lang="en-US" dirty="0" smtClean="0"/>
              <a:t>If you’re not sure if information is de-identified, or if you’re not sure about a limited data set, please call the Privacy Office.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9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</TotalTime>
  <Words>1612</Words>
  <Application>Microsoft Office PowerPoint</Application>
  <PresentationFormat>Custom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Custom Design</vt:lpstr>
      <vt:lpstr>Clarity</vt:lpstr>
      <vt:lpstr>Disclosure Tracking and Accounting</vt:lpstr>
      <vt:lpstr>Before you begin...</vt:lpstr>
      <vt:lpstr>Why are we doing this?</vt:lpstr>
      <vt:lpstr>So, if a Patient asks...</vt:lpstr>
      <vt:lpstr>What disclosures?</vt:lpstr>
      <vt:lpstr>How do we track these disclosures?</vt:lpstr>
      <vt:lpstr>What Kind of Data?</vt:lpstr>
      <vt:lpstr>What NOT to Track...</vt:lpstr>
      <vt:lpstr>More of what NOT to Track...</vt:lpstr>
      <vt:lpstr>What If I'm Not Sure or Forget?</vt:lpstr>
      <vt:lpstr>Who Can Use the System?</vt:lpstr>
      <vt:lpstr>How does the system work?</vt:lpstr>
      <vt:lpstr>Step 1: Enter "By Individual"</vt:lpstr>
      <vt:lpstr>Step 2: Find existing patient…</vt:lpstr>
      <vt:lpstr>Or, add the patient, if new</vt:lpstr>
      <vt:lpstr>Step 3: Review the Data Entered</vt:lpstr>
      <vt:lpstr>Step 4: Enter disclosure data</vt:lpstr>
      <vt:lpstr>Step 5: Confirm and submit</vt:lpstr>
      <vt:lpstr>Finished!</vt:lpstr>
      <vt:lpstr>What Now?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Disclosure Tracking and Accounting</dc:title>
  <dc:subject/>
  <dc:creator>username_w2k</dc:creator>
  <cp:keywords/>
  <cp:lastModifiedBy>Norris,Mary Anne</cp:lastModifiedBy>
  <cp:revision>77</cp:revision>
  <dcterms:modified xsi:type="dcterms:W3CDTF">2015-08-31T19:54:23Z</dcterms:modified>
</cp:coreProperties>
</file>